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034" r:id="rId2"/>
  </p:sldMasterIdLst>
  <p:notesMasterIdLst>
    <p:notesMasterId r:id="rId13"/>
  </p:notesMasterIdLst>
  <p:handoutMasterIdLst>
    <p:handoutMasterId r:id="rId14"/>
  </p:handoutMasterIdLst>
  <p:sldIdLst>
    <p:sldId id="310" r:id="rId3"/>
    <p:sldId id="328" r:id="rId4"/>
    <p:sldId id="356" r:id="rId5"/>
    <p:sldId id="357" r:id="rId6"/>
    <p:sldId id="358" r:id="rId7"/>
    <p:sldId id="359" r:id="rId8"/>
    <p:sldId id="360" r:id="rId9"/>
    <p:sldId id="361" r:id="rId10"/>
    <p:sldId id="362" r:id="rId11"/>
    <p:sldId id="35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8E"/>
    <a:srgbClr val="6C4300"/>
    <a:srgbClr val="2A1A00"/>
    <a:srgbClr val="9A5F00"/>
    <a:srgbClr val="476D1D"/>
    <a:srgbClr val="BFED9D"/>
    <a:srgbClr val="FFD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4" d="100"/>
          <a:sy n="64" d="100"/>
        </p:scale>
        <p:origin x="136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74EB7-856E-45FD-83F0-5F7C6F3E4372}" type="datetimeFigureOut">
              <a:rPr lang="en-US"/>
              <a:t>11/11/2016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86E15-F82A-4596-A46C-375C6D3981E1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8308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B0E40-8125-41F8-BB6C-139D8D531A4F}" type="datetimeFigureOut">
              <a:rPr lang="en-US"/>
              <a:t>11/11/2016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05DB2-FD3E-441D-8B7E-7AE83ECE27B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94720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79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54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6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4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25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469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921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898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23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304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11/11/2016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11/11/2016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231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5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381000"/>
            <a:ext cx="2133600" cy="210349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2514600"/>
          </a:xfrm>
        </p:spPr>
        <p:txBody>
          <a:bodyPr>
            <a:normAutofit fontScale="90000"/>
          </a:bodyPr>
          <a:lstStyle/>
          <a:p>
            <a:r>
              <a:rPr lang="en-US" sz="5300" b="1" u="sng" dirty="0" smtClean="0"/>
              <a:t>Best Practices in Micro Finance</a:t>
            </a:r>
            <a:br>
              <a:rPr lang="en-US" sz="5300" b="1" u="sng" dirty="0" smtClean="0"/>
            </a:br>
            <a:r>
              <a:rPr lang="en-US" sz="3600" dirty="0" smtClean="0"/>
              <a:t>BY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Dr. Amjad Saqib</a:t>
            </a:r>
            <a:br>
              <a:rPr lang="en-US" sz="3600" dirty="0" smtClean="0"/>
            </a:br>
            <a:r>
              <a:rPr lang="en-US" sz="3600" dirty="0" smtClean="0"/>
              <a:t>11-11-2016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99496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/>
          <p:cNvSpPr txBox="1">
            <a:spLocks/>
          </p:cNvSpPr>
          <p:nvPr/>
        </p:nvSpPr>
        <p:spPr>
          <a:xfrm>
            <a:off x="644236" y="2762690"/>
            <a:ext cx="77724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 smtClean="0"/>
              <a:t>Thank You</a:t>
            </a:r>
            <a:endParaRPr lang="en-US" sz="54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998" y="761999"/>
            <a:ext cx="7421640" cy="495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69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6199" y="498181"/>
            <a:ext cx="9143538" cy="609600"/>
          </a:xfrm>
        </p:spPr>
        <p:txBody>
          <a:bodyPr>
            <a:noAutofit/>
          </a:bodyPr>
          <a:lstStyle/>
          <a:p>
            <a:pPr algn="ctr"/>
            <a:r>
              <a:rPr lang="en-US" sz="6000" b="1" u="sng" dirty="0" smtClean="0"/>
              <a:t>Borrower</a:t>
            </a:r>
            <a:endParaRPr lang="en-US" sz="6000" b="1" u="sng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1905000"/>
            <a:ext cx="7938752" cy="4724400"/>
          </a:xfrm>
        </p:spPr>
        <p:txBody>
          <a:bodyPr>
            <a:noAutofit/>
          </a:bodyPr>
          <a:lstStyle/>
          <a:p>
            <a:pPr algn="just"/>
            <a:r>
              <a:rPr lang="en-US" sz="4000" dirty="0" smtClean="0"/>
              <a:t>Know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 smtClean="0"/>
              <a:t>Love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 smtClean="0"/>
              <a:t>Monitor</a:t>
            </a:r>
            <a:endParaRPr lang="en-US" sz="4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228600"/>
            <a:ext cx="1039097" cy="1103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51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6199" y="498181"/>
            <a:ext cx="9143538" cy="609600"/>
          </a:xfrm>
        </p:spPr>
        <p:txBody>
          <a:bodyPr>
            <a:noAutofit/>
          </a:bodyPr>
          <a:lstStyle/>
          <a:p>
            <a:pPr algn="ctr"/>
            <a:r>
              <a:rPr lang="en-US" sz="6000" b="1" u="sng" dirty="0" smtClean="0"/>
              <a:t>Employee</a:t>
            </a:r>
            <a:endParaRPr lang="en-US" sz="6000" b="1" u="sng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1905000"/>
            <a:ext cx="7938752" cy="4724400"/>
          </a:xfrm>
        </p:spPr>
        <p:txBody>
          <a:bodyPr>
            <a:noAutofit/>
          </a:bodyPr>
          <a:lstStyle/>
          <a:p>
            <a:pPr algn="just"/>
            <a:r>
              <a:rPr lang="en-US" sz="4000" dirty="0" smtClean="0"/>
              <a:t>Transfer Vision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 smtClean="0"/>
              <a:t>Build Capacity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 smtClean="0"/>
              <a:t>Strict Accountability</a:t>
            </a:r>
            <a:endParaRPr lang="en-US" sz="4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228600"/>
            <a:ext cx="1039097" cy="1103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23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6199" y="498181"/>
            <a:ext cx="9143538" cy="609600"/>
          </a:xfrm>
        </p:spPr>
        <p:txBody>
          <a:bodyPr>
            <a:noAutofit/>
          </a:bodyPr>
          <a:lstStyle/>
          <a:p>
            <a:pPr algn="ctr"/>
            <a:r>
              <a:rPr lang="en-US" sz="6000" b="1" u="sng" dirty="0" smtClean="0"/>
              <a:t>Product</a:t>
            </a:r>
            <a:endParaRPr lang="en-US" sz="6000" b="1" u="sng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1905000"/>
            <a:ext cx="7938752" cy="4724400"/>
          </a:xfrm>
        </p:spPr>
        <p:txBody>
          <a:bodyPr>
            <a:noAutofit/>
          </a:bodyPr>
          <a:lstStyle/>
          <a:p>
            <a:pPr algn="just"/>
            <a:r>
              <a:rPr lang="en-US" sz="4000" dirty="0" smtClean="0"/>
              <a:t>Need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 smtClean="0"/>
              <a:t>Diversify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 smtClean="0"/>
              <a:t>Suited to Expertise, Skill etc.</a:t>
            </a:r>
            <a:endParaRPr lang="en-US" sz="4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228600"/>
            <a:ext cx="1039097" cy="1103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23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6199" y="498181"/>
            <a:ext cx="9143538" cy="609600"/>
          </a:xfrm>
        </p:spPr>
        <p:txBody>
          <a:bodyPr>
            <a:noAutofit/>
          </a:bodyPr>
          <a:lstStyle/>
          <a:p>
            <a:pPr algn="ctr"/>
            <a:r>
              <a:rPr lang="en-US" sz="6000" b="1" u="sng" dirty="0" smtClean="0"/>
              <a:t>Loan</a:t>
            </a:r>
            <a:endParaRPr lang="en-US" sz="6000" b="1" u="sng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1905000"/>
            <a:ext cx="7938752" cy="4724400"/>
          </a:xfrm>
        </p:spPr>
        <p:txBody>
          <a:bodyPr>
            <a:noAutofit/>
          </a:bodyPr>
          <a:lstStyle/>
          <a:p>
            <a:pPr algn="just"/>
            <a:r>
              <a:rPr lang="en-US" sz="4000" dirty="0" smtClean="0"/>
              <a:t>Small amount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 smtClean="0"/>
              <a:t>Short Duration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 smtClean="0"/>
              <a:t>Repeat</a:t>
            </a:r>
            <a:endParaRPr lang="en-US" sz="4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228600"/>
            <a:ext cx="1039097" cy="1103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23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6199" y="498181"/>
            <a:ext cx="9143538" cy="609600"/>
          </a:xfrm>
        </p:spPr>
        <p:txBody>
          <a:bodyPr>
            <a:noAutofit/>
          </a:bodyPr>
          <a:lstStyle/>
          <a:p>
            <a:pPr algn="ctr"/>
            <a:r>
              <a:rPr lang="en-US" sz="6000" b="1" u="sng" dirty="0" smtClean="0"/>
              <a:t>Management</a:t>
            </a:r>
            <a:endParaRPr lang="en-US" sz="6000" b="1" u="sng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1905000"/>
            <a:ext cx="7938752" cy="4724400"/>
          </a:xfrm>
        </p:spPr>
        <p:txBody>
          <a:bodyPr>
            <a:noAutofit/>
          </a:bodyPr>
          <a:lstStyle/>
          <a:p>
            <a:pPr algn="just"/>
            <a:r>
              <a:rPr lang="en-US" sz="4000" dirty="0" smtClean="0"/>
              <a:t> Integrity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 smtClean="0"/>
              <a:t> Innovation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 smtClean="0"/>
              <a:t> Knowledge</a:t>
            </a:r>
            <a:endParaRPr lang="en-US" sz="4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228600"/>
            <a:ext cx="1039097" cy="1103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23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6199" y="498181"/>
            <a:ext cx="9143538" cy="609600"/>
          </a:xfrm>
        </p:spPr>
        <p:txBody>
          <a:bodyPr>
            <a:noAutofit/>
          </a:bodyPr>
          <a:lstStyle/>
          <a:p>
            <a:pPr algn="ctr"/>
            <a:r>
              <a:rPr lang="en-US" sz="6000" b="1" u="sng" dirty="0" smtClean="0"/>
              <a:t>Governance</a:t>
            </a:r>
            <a:endParaRPr lang="en-US" sz="6000" b="1" u="sng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1905000"/>
            <a:ext cx="7938752" cy="4724400"/>
          </a:xfrm>
        </p:spPr>
        <p:txBody>
          <a:bodyPr>
            <a:noAutofit/>
          </a:bodyPr>
          <a:lstStyle/>
          <a:p>
            <a:pPr algn="just"/>
            <a:r>
              <a:rPr lang="en-US" sz="4000" dirty="0" smtClean="0"/>
              <a:t>Transparency &amp; Participation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 smtClean="0"/>
              <a:t>Quality HR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 smtClean="0"/>
              <a:t>Financial Management</a:t>
            </a:r>
            <a:endParaRPr lang="en-US" sz="4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228600"/>
            <a:ext cx="1039097" cy="1103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23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52400" y="475418"/>
            <a:ext cx="9143538" cy="609600"/>
          </a:xfrm>
        </p:spPr>
        <p:txBody>
          <a:bodyPr>
            <a:noAutofit/>
          </a:bodyPr>
          <a:lstStyle/>
          <a:p>
            <a:pPr algn="ctr"/>
            <a:r>
              <a:rPr lang="en-US" sz="6000" b="1" u="sng" dirty="0" smtClean="0"/>
              <a:t>External Environment</a:t>
            </a:r>
            <a:endParaRPr lang="en-US" sz="6000" b="1" u="sng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1905000"/>
            <a:ext cx="7938752" cy="4724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sz="4000" dirty="0" smtClean="0"/>
          </a:p>
          <a:p>
            <a:pPr algn="just"/>
            <a:r>
              <a:rPr lang="en-US" sz="4000" dirty="0" smtClean="0"/>
              <a:t>Marketing and knowledge of External Environment</a:t>
            </a:r>
          </a:p>
          <a:p>
            <a:pPr algn="just"/>
            <a:r>
              <a:rPr lang="en-US" sz="4000" smtClean="0"/>
              <a:t>Build Alliances</a:t>
            </a:r>
            <a:endParaRPr lang="en-US" sz="4000" dirty="0"/>
          </a:p>
          <a:p>
            <a:pPr algn="just"/>
            <a:r>
              <a:rPr lang="en-US" sz="4000" dirty="0" smtClean="0"/>
              <a:t>Share good practices</a:t>
            </a:r>
            <a:endParaRPr lang="en-US" sz="4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228600"/>
            <a:ext cx="1039097" cy="1103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23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6199" y="498181"/>
            <a:ext cx="9143538" cy="609600"/>
          </a:xfrm>
        </p:spPr>
        <p:txBody>
          <a:bodyPr>
            <a:noAutofit/>
          </a:bodyPr>
          <a:lstStyle/>
          <a:p>
            <a:pPr algn="ctr"/>
            <a:r>
              <a:rPr lang="en-US" sz="6000" b="1" u="sng" dirty="0" smtClean="0"/>
              <a:t>Growth</a:t>
            </a:r>
            <a:endParaRPr lang="en-US" sz="6000" b="1" u="sng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7200" y="1447800"/>
            <a:ext cx="7938752" cy="4724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4000" dirty="0" smtClean="0"/>
              <a:t>(</a:t>
            </a:r>
            <a:r>
              <a:rPr lang="en-US" sz="3200" dirty="0" smtClean="0"/>
              <a:t>Small is beautiful but large is necessary</a:t>
            </a:r>
            <a:r>
              <a:rPr lang="en-US" sz="4000" dirty="0" smtClean="0"/>
              <a:t>)</a:t>
            </a:r>
          </a:p>
          <a:p>
            <a:pPr marL="0" indent="0" algn="just">
              <a:buNone/>
            </a:pPr>
            <a:endParaRPr lang="en-US" sz="4000" dirty="0" smtClean="0"/>
          </a:p>
          <a:p>
            <a:pPr algn="just"/>
            <a:r>
              <a:rPr lang="en-US" sz="4000" dirty="0" smtClean="0"/>
              <a:t>Slow and Steady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 smtClean="0"/>
              <a:t>Consolidation</a:t>
            </a:r>
          </a:p>
          <a:p>
            <a:pPr algn="just"/>
            <a:endParaRPr lang="en-US" sz="4000" dirty="0"/>
          </a:p>
          <a:p>
            <a:pPr algn="just"/>
            <a:r>
              <a:rPr lang="en-US" sz="4000" dirty="0" smtClean="0"/>
              <a:t>Use of technology</a:t>
            </a:r>
          </a:p>
          <a:p>
            <a:pPr marL="0" indent="0" algn="just">
              <a:buNone/>
            </a:pPr>
            <a:r>
              <a:rPr lang="en-US" sz="4000" dirty="0" smtClean="0"/>
              <a:t>                 (Harvard Case Study)</a:t>
            </a:r>
            <a:endParaRPr lang="en-US" sz="4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228600"/>
            <a:ext cx="1039097" cy="1103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23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71C9EA2-3281-42E8-8199-7076EBA492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85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Euphemia</vt:lpstr>
      <vt:lpstr>Office Theme</vt:lpstr>
      <vt:lpstr>Best Practices in Micro Finance BY  Dr. Amjad Saqib 11-11-2016</vt:lpstr>
      <vt:lpstr>Borrower</vt:lpstr>
      <vt:lpstr>Employee</vt:lpstr>
      <vt:lpstr>Product</vt:lpstr>
      <vt:lpstr>Loan</vt:lpstr>
      <vt:lpstr>Management</vt:lpstr>
      <vt:lpstr>Governance</vt:lpstr>
      <vt:lpstr>External Environment</vt:lpstr>
      <vt:lpstr>Growth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2014-09-24T03:06:55Z</dcterms:created>
  <dcterms:modified xsi:type="dcterms:W3CDTF">2016-11-11T10:39:37Z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TC028010989991</vt:lpwstr>
  </property>
</Properties>
</file>